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8" r:id="rId4"/>
    <p:sldId id="260" r:id="rId5"/>
    <p:sldId id="256" r:id="rId6"/>
    <p:sldId id="259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FB53C6-A6D9-4476-AC3A-9737E32818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3B69CF-4806-4347-B7D6-B36C682AC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smtClean="0">
              <a:ea typeface="SimSun" pitchFamily="2" charset="-122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F8A113F-623D-404B-8AB1-56B1F1B866E3}" type="slidenum">
              <a:rPr lang="en-US" altLang="zh-CN" smtClean="0">
                <a:latin typeface="Arial" charset="0"/>
              </a:rPr>
              <a:pPr>
                <a:defRPr/>
              </a:pPr>
              <a:t>1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5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C9B9-3830-48BE-9625-2B7674DD82FE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17E01-8766-4190-9D6A-948B9F0E086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747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C4067-06ED-493B-B568-998B521B27F8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240F-2D1B-42D4-8525-E3E65237C3B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6497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C80F-68C9-423B-B0AF-30EEDDC47A05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AF80-1B0F-41C0-A6E2-1CBEFE74D29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0563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20C4-DE34-4E2D-84B9-84DD5CFB6276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B9A8-5E93-4958-8093-E2F2D87C7B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486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49068-9B50-4DC8-9660-05E4D5A4E713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3DBE-A71C-4F96-A383-F189257FC29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4489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9210-F50A-41D4-BF90-625052DECE87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7289-273B-4735-A9F1-9F167364E3A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67181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icture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246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DEE9-D084-43CC-A612-9C10A8BB87F6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03013-3EDC-4951-BB67-2E330D61E86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536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71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4C82-D8C3-4F09-8EF9-97B22AD8A4D7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F6C6-EB6B-4C42-9BB3-0D2853EF8ED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99824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85CE-6234-4F99-9ACB-0A029082FAA5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5DA4-C8BE-43B5-9F93-86FE2EE5B0E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9955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EC0F-A3E3-46DA-BF17-365D8744DB3E}" type="datetimeFigureOut">
              <a:rPr lang="en-US" altLang="zh-CN"/>
              <a:pPr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6509-A092-4044-8107-4EB56BE5D41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698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2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4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6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BADFA-9C87-4B65-BA53-1B9CED37695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1EF0-5A1B-4395-89C0-A9355834C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SimSun" pitchFamily="2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29F5D2-8B8E-4AF9-AAAD-29B6F3FA36B7}" type="datetimeFigureOut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3/3/2017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SimSun" pitchFamily="2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4CCCA8-9A40-4B02-9785-18EDADF943DF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67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surf.com/luxorion/Documents/aurore-8sep02-stevoss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hyperlink" Target="http://www.astrosurf.com/luxorion/Documents/aurore-8sep02-stevoss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55000">
                <a:schemeClr val="tx2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507692" y="572754"/>
            <a:ext cx="8269288" cy="67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Plans and Progress on the USA-based Space Weather Socio-Economic Study</a:t>
            </a:r>
            <a:endParaRPr lang="en-US" altLang="zh-CN" sz="3200" dirty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186112" y="5279479"/>
            <a:ext cx="3769647" cy="85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>
                <a:solidFill>
                  <a:schemeClr val="bg1"/>
                </a:solidFill>
              </a:rPr>
              <a:t>Terry Onsager and </a:t>
            </a:r>
            <a:r>
              <a:rPr lang="en-US" sz="1400" u="sng" dirty="0" smtClean="0">
                <a:solidFill>
                  <a:schemeClr val="bg1"/>
                </a:solidFill>
              </a:rPr>
              <a:t>Doug </a:t>
            </a:r>
            <a:r>
              <a:rPr lang="en-US" sz="1400" u="sng" dirty="0" err="1" smtClean="0">
                <a:solidFill>
                  <a:schemeClr val="bg1"/>
                </a:solidFill>
              </a:rPr>
              <a:t>Biesecker</a:t>
            </a:r>
            <a:endParaRPr lang="en-US" sz="1400" u="sng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1400" dirty="0" smtClean="0">
                <a:solidFill>
                  <a:srgbClr val="FFFFFF"/>
                </a:solidFill>
                <a:ea typeface="SimSun" pitchFamily="2" charset="-122"/>
              </a:rPr>
              <a:t>NOAA </a:t>
            </a:r>
            <a:r>
              <a:rPr lang="en-US" altLang="zh-CN" sz="1400" dirty="0">
                <a:solidFill>
                  <a:srgbClr val="FFFFFF"/>
                </a:solidFill>
                <a:ea typeface="SimSun" pitchFamily="2" charset="-122"/>
              </a:rPr>
              <a:t>Space Weather Prediction Center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1400" dirty="0">
                <a:solidFill>
                  <a:srgbClr val="FFFFFF"/>
                </a:solidFill>
                <a:ea typeface="SimSun" pitchFamily="2" charset="-122"/>
              </a:rPr>
              <a:t>Terry.Onsager@noaa.gov </a:t>
            </a:r>
          </a:p>
        </p:txBody>
      </p:sp>
      <p:pic>
        <p:nvPicPr>
          <p:cNvPr id="30724" name="Picture 8" descr="NO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26" y="5390434"/>
            <a:ext cx="636638" cy="6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81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7174" name="Picture 9" descr="SpWeatherWkBannerPla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3125"/>
            <a:ext cx="914400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16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60610" y="353995"/>
            <a:ext cx="41354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Outline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3124906" y="2664988"/>
            <a:ext cx="5426311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>
              <a:spcAft>
                <a:spcPts val="180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National mandate for study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Study scope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  <a:p>
            <a:pPr marL="280988" indent="-280988">
              <a:spcAft>
                <a:spcPts val="180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Focus session at Space Weather Workshop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6" name="Picture 6" descr="airplane"/>
          <p:cNvPicPr>
            <a:picLocks noChangeAspect="1" noChangeArrowheads="1"/>
          </p:cNvPicPr>
          <p:nvPr/>
        </p:nvPicPr>
        <p:blipFill rotWithShape="1">
          <a:blip r:embed="rId2" cstate="print"/>
          <a:srcRect l="8118" t="9069" r="3648" b="14110"/>
          <a:stretch/>
        </p:blipFill>
        <p:spPr bwMode="auto">
          <a:xfrm>
            <a:off x="460728" y="3138310"/>
            <a:ext cx="2022828" cy="132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aurore-8sep02-stevosss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l="4704" t="17589" r="10085" b="8950"/>
          <a:stretch/>
        </p:blipFill>
        <p:spPr bwMode="auto">
          <a:xfrm>
            <a:off x="446970" y="4538133"/>
            <a:ext cx="2025297" cy="134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l="7874" t="26417" r="28119"/>
          <a:stretch/>
        </p:blipFill>
        <p:spPr bwMode="auto">
          <a:xfrm>
            <a:off x="458963" y="1704622"/>
            <a:ext cx="2024593" cy="137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1556" y="5986849"/>
            <a:ext cx="8222759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 algn="ctr">
              <a:spcAft>
                <a:spcPts val="1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Improved understanding of economic impacts will guide future product develop and enhance the value of space weather services</a:t>
            </a:r>
          </a:p>
        </p:txBody>
      </p:sp>
    </p:spTree>
    <p:extLst>
      <p:ext uri="{BB962C8B-B14F-4D97-AF65-F5344CB8AC3E}">
        <p14:creationId xmlns:p14="http://schemas.microsoft.com/office/powerpoint/2010/main" val="25863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 txBox="1">
            <a:spLocks noChangeArrowheads="1"/>
          </p:cNvSpPr>
          <p:nvPr/>
        </p:nvSpPr>
        <p:spPr bwMode="auto">
          <a:xfrm>
            <a:off x="1887555" y="128588"/>
            <a:ext cx="693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/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</a:rPr>
              <a:t>Space Weather Risks are Recognized -  </a:t>
            </a:r>
            <a:r>
              <a:rPr lang="en-US" altLang="en-US" sz="28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Economic Impact Assessment Required</a:t>
            </a:r>
            <a:endParaRPr lang="en-US" altLang="en-US" sz="2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87440" y="1688702"/>
            <a:ext cx="83082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>
              <a:spcAft>
                <a:spcPts val="1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U.S. National Strategy and Action Plan released October, 2015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30912" y="2144712"/>
            <a:ext cx="3113088" cy="4713288"/>
            <a:chOff x="6030912" y="1841884"/>
            <a:chExt cx="3113088" cy="4713288"/>
          </a:xfrm>
        </p:grpSpPr>
        <p:pic>
          <p:nvPicPr>
            <p:cNvPr id="9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9525" y="1841884"/>
              <a:ext cx="2784475" cy="361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2" r="2509"/>
            <a:stretch>
              <a:fillRect/>
            </a:stretch>
          </p:blipFill>
          <p:spPr bwMode="auto">
            <a:xfrm>
              <a:off x="6030912" y="3034097"/>
              <a:ext cx="2689225" cy="352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98312" y="2439211"/>
            <a:ext cx="557671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4.5.2:  DOC, in coordination with DHS, will support research into the social and economic impacts of space-weather effects</a:t>
            </a:r>
          </a:p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Initiated: August, 2016</a:t>
            </a:r>
          </a:p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Completion: September, 2017</a:t>
            </a:r>
          </a:p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Study conducted by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Associates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04" b="23361"/>
          <a:stretch>
            <a:fillRect/>
          </a:stretch>
        </p:blipFill>
        <p:spPr bwMode="auto">
          <a:xfrm>
            <a:off x="2262377" y="4800600"/>
            <a:ext cx="226707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airplane"/>
          <p:cNvPicPr>
            <a:picLocks noChangeAspect="1" noChangeArrowheads="1"/>
          </p:cNvPicPr>
          <p:nvPr/>
        </p:nvPicPr>
        <p:blipFill>
          <a:blip r:embed="rId3" cstate="print"/>
          <a:srcRect l="8118" r="3648"/>
          <a:stretch>
            <a:fillRect/>
          </a:stretch>
        </p:blipFill>
        <p:spPr bwMode="auto">
          <a:xfrm>
            <a:off x="4504268" y="4800977"/>
            <a:ext cx="2401888" cy="205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aurore-8sep02-stevoss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4704" r="10085"/>
          <a:stretch>
            <a:fillRect/>
          </a:stretch>
        </p:blipFill>
        <p:spPr bwMode="auto">
          <a:xfrm>
            <a:off x="-11289" y="4805362"/>
            <a:ext cx="22733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1" r="30927"/>
          <a:stretch/>
        </p:blipFill>
        <p:spPr bwMode="auto">
          <a:xfrm>
            <a:off x="6807200" y="4798999"/>
            <a:ext cx="2336801" cy="205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60610" y="353995"/>
            <a:ext cx="3633701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Study Scope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78505" y="1547386"/>
            <a:ext cx="885260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 smtClean="0"/>
              <a:t>Identify</a:t>
            </a:r>
            <a:r>
              <a:rPr lang="en-US" sz="2400" b="1" dirty="0"/>
              <a:t>, describe, and quantify</a:t>
            </a:r>
            <a:r>
              <a:rPr lang="en-US" sz="2400" dirty="0"/>
              <a:t> the social and economic impacts of space weather to United States interests, including but not limited to</a:t>
            </a:r>
            <a:r>
              <a:rPr lang="en-US" sz="2400" dirty="0" smtClean="0"/>
              <a:t>:</a:t>
            </a:r>
          </a:p>
          <a:p>
            <a:pPr marL="280988" indent="-280988">
              <a:spcAft>
                <a:spcPts val="18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/>
              <a:t>Damage </a:t>
            </a:r>
            <a:r>
              <a:rPr lang="en-US" sz="2400" dirty="0"/>
              <a:t>or anticipated damage to the </a:t>
            </a:r>
            <a:r>
              <a:rPr lang="en-US" sz="2400" b="1" dirty="0"/>
              <a:t>electric power system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Lost </a:t>
            </a:r>
            <a:r>
              <a:rPr lang="en-US" sz="2400" dirty="0"/>
              <a:t>productivity due to </a:t>
            </a:r>
            <a:r>
              <a:rPr lang="en-US" sz="2400" b="1" dirty="0"/>
              <a:t>Global Navigation Satellite System</a:t>
            </a:r>
            <a:r>
              <a:rPr lang="en-US" sz="2400" dirty="0"/>
              <a:t> </a:t>
            </a:r>
            <a:r>
              <a:rPr lang="en-US" sz="2400" dirty="0" smtClean="0"/>
              <a:t>impacts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Impacts </a:t>
            </a:r>
            <a:r>
              <a:rPr lang="en-US" sz="2400" dirty="0"/>
              <a:t>or anticipated impacts to </a:t>
            </a:r>
            <a:r>
              <a:rPr lang="en-US" sz="2400" b="1" dirty="0"/>
              <a:t>aviation</a:t>
            </a:r>
            <a:r>
              <a:rPr lang="en-US" sz="2400" dirty="0"/>
              <a:t>, including </a:t>
            </a:r>
            <a:r>
              <a:rPr lang="en-US" sz="2400" dirty="0" smtClean="0"/>
              <a:t>radiation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Damage </a:t>
            </a:r>
            <a:r>
              <a:rPr lang="en-US" sz="2400" dirty="0"/>
              <a:t>or anticipated damage to </a:t>
            </a:r>
            <a:r>
              <a:rPr lang="en-US" sz="2400" b="1" dirty="0"/>
              <a:t>satellites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4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60610" y="353995"/>
            <a:ext cx="3633701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Work Description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78505" y="1965075"/>
            <a:ext cx="8852606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>
              <a:spcAft>
                <a:spcPts val="18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/>
              <a:t>Quantify economic effects and other social effects, such as health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Develop two sets of quantitative estimates:</a:t>
            </a: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-  Theoretical maximum level event</a:t>
            </a: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-  Moderate, more frequently occurring event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Identify thresholds above which impacts can be expected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Full documentation of methods, procedures, and recommended work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6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19111" y="116928"/>
            <a:ext cx="70216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Space Weather Workshop Session on Economic Impact Modeling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12372" y="1660276"/>
            <a:ext cx="8852606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>
              <a:spcAft>
                <a:spcPts val="18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/>
              <a:t>Encourage discussion of international economic impact modeling efforts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Presentations on results and lessons learned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en-US" sz="2400" dirty="0" smtClean="0"/>
              <a:t>Opportunity to consider follow-on work and possible collaborations</a:t>
            </a:r>
          </a:p>
          <a:p>
            <a:pPr marL="280988" indent="-280988">
              <a:spcAft>
                <a:spcPts val="18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 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See Mark Gibbs for additional information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1975"/>
            <a:ext cx="914400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1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140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SimSun</vt:lpstr>
      <vt:lpstr>SimSun</vt:lpstr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Onsager</dc:creator>
  <cp:lastModifiedBy>Doug Biesecker</cp:lastModifiedBy>
  <cp:revision>10</cp:revision>
  <cp:lastPrinted>2017-03-02T15:44:48Z</cp:lastPrinted>
  <dcterms:created xsi:type="dcterms:W3CDTF">2017-02-27T23:55:03Z</dcterms:created>
  <dcterms:modified xsi:type="dcterms:W3CDTF">2017-03-03T17:07:23Z</dcterms:modified>
</cp:coreProperties>
</file>